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6"/>
    <p:sldId id="257" r:id="rId57"/>
    <p:sldId id="258" r:id="rId58"/>
    <p:sldId id="259" r:id="rId59"/>
    <p:sldId id="260" r:id="rId60"/>
    <p:sldId id="261" r:id="rId61"/>
    <p:sldId id="262" r:id="rId62"/>
    <p:sldId id="263" r:id="rId63"/>
    <p:sldId id="264" r:id="rId64"/>
    <p:sldId id="265" r:id="rId65"/>
    <p:sldId id="266" r:id="rId66"/>
    <p:sldId id="267" r:id="rId6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ato" charset="1" panose="020F0502020204030203"/>
      <p:regular r:id="rId10"/>
    </p:embeddedFont>
    <p:embeddedFont>
      <p:font typeface="Lato Bold" charset="1" panose="020F0502020204030203"/>
      <p:regular r:id="rId11"/>
    </p:embeddedFont>
    <p:embeddedFont>
      <p:font typeface="Lato Italics" charset="1" panose="020F0502020204030203"/>
      <p:regular r:id="rId12"/>
    </p:embeddedFont>
    <p:embeddedFont>
      <p:font typeface="Lato Bold Italics" charset="1" panose="020F0502020204030203"/>
      <p:regular r:id="rId13"/>
    </p:embeddedFont>
    <p:embeddedFont>
      <p:font typeface="Open Sans Bold" charset="1" panose="00000000000000000000"/>
      <p:regular r:id="rId14"/>
    </p:embeddedFont>
    <p:embeddedFont>
      <p:font typeface="Open Sans Bold Bold" charset="1" panose="00000000000000000000"/>
      <p:regular r:id="rId15"/>
    </p:embeddedFont>
    <p:embeddedFont>
      <p:font typeface="Open Sans Bold Italics" charset="1" panose="00000000000000000000"/>
      <p:regular r:id="rId16"/>
    </p:embeddedFont>
    <p:embeddedFont>
      <p:font typeface="Open Sans Bold Bold Italics" charset="1" panose="00000000000000000000"/>
      <p:regular r:id="rId17"/>
    </p:embeddedFont>
    <p:embeddedFont>
      <p:font typeface="TT Interphases" charset="1" panose="02000503020000020004"/>
      <p:regular r:id="rId18"/>
    </p:embeddedFont>
    <p:embeddedFont>
      <p:font typeface="TT Interphases Bold" charset="1" panose="02000803060000020004"/>
      <p:regular r:id="rId19"/>
    </p:embeddedFont>
    <p:embeddedFont>
      <p:font typeface="TT Interphases Italics" charset="1" panose="02000503020000090004"/>
      <p:regular r:id="rId20"/>
    </p:embeddedFont>
    <p:embeddedFont>
      <p:font typeface="TT Interphases Bold Italics" charset="1" panose="02000803000000090004"/>
      <p:regular r:id="rId21"/>
    </p:embeddedFont>
    <p:embeddedFont>
      <p:font typeface="TT Hoves" charset="1" panose="02000003020000060003"/>
      <p:regular r:id="rId22"/>
    </p:embeddedFont>
    <p:embeddedFont>
      <p:font typeface="TT Hoves Bold" charset="1" panose="02000003020000060003"/>
      <p:regular r:id="rId23"/>
    </p:embeddedFont>
    <p:embeddedFont>
      <p:font typeface="TT Hoves Italics" charset="1" panose="02000003020000060003"/>
      <p:regular r:id="rId24"/>
    </p:embeddedFont>
    <p:embeddedFont>
      <p:font typeface="TT Hoves Bold Italics" charset="1" panose="02000003020000060003"/>
      <p:regular r:id="rId25"/>
    </p:embeddedFont>
    <p:embeddedFont>
      <p:font typeface="Canva Sans" charset="1" panose="020B0503030501040103"/>
      <p:regular r:id="rId26"/>
    </p:embeddedFont>
    <p:embeddedFont>
      <p:font typeface="Canva Sans Bold" charset="1" panose="020B0803030501040103"/>
      <p:regular r:id="rId27"/>
    </p:embeddedFont>
    <p:embeddedFont>
      <p:font typeface="Canva Sans Italics" charset="1" panose="020B0503030501040103"/>
      <p:regular r:id="rId28"/>
    </p:embeddedFont>
    <p:embeddedFont>
      <p:font typeface="Canva Sans Bold Italics" charset="1" panose="020B0803030501040103"/>
      <p:regular r:id="rId29"/>
    </p:embeddedFont>
    <p:embeddedFont>
      <p:font typeface="Poppins" charset="1" panose="00000500000000000000"/>
      <p:regular r:id="rId30"/>
    </p:embeddedFont>
    <p:embeddedFont>
      <p:font typeface="Poppins Bold" charset="1" panose="00000800000000000000"/>
      <p:regular r:id="rId31"/>
    </p:embeddedFont>
    <p:embeddedFont>
      <p:font typeface="Poppins Italics" charset="1" panose="00000500000000000000"/>
      <p:regular r:id="rId32"/>
    </p:embeddedFont>
    <p:embeddedFont>
      <p:font typeface="Poppins Bold Italics" charset="1" panose="00000800000000000000"/>
      <p:regular r:id="rId33"/>
    </p:embeddedFont>
    <p:embeddedFont>
      <p:font typeface="Poppins Thin" charset="1" panose="00000300000000000000"/>
      <p:regular r:id="rId34"/>
    </p:embeddedFont>
    <p:embeddedFont>
      <p:font typeface="Poppins Thin Italics" charset="1" panose="00000300000000000000"/>
      <p:regular r:id="rId35"/>
    </p:embeddedFont>
    <p:embeddedFont>
      <p:font typeface="Poppins Extra-Light" charset="1" panose="00000300000000000000"/>
      <p:regular r:id="rId36"/>
    </p:embeddedFont>
    <p:embeddedFont>
      <p:font typeface="Poppins Extra-Light Italics" charset="1" panose="00000300000000000000"/>
      <p:regular r:id="rId37"/>
    </p:embeddedFont>
    <p:embeddedFont>
      <p:font typeface="Poppins Light" charset="1" panose="00000400000000000000"/>
      <p:regular r:id="rId38"/>
    </p:embeddedFont>
    <p:embeddedFont>
      <p:font typeface="Poppins Light Italics" charset="1" panose="00000400000000000000"/>
      <p:regular r:id="rId39"/>
    </p:embeddedFont>
    <p:embeddedFont>
      <p:font typeface="Poppins Medium" charset="1" panose="00000600000000000000"/>
      <p:regular r:id="rId40"/>
    </p:embeddedFont>
    <p:embeddedFont>
      <p:font typeface="Poppins Medium Italics" charset="1" panose="00000600000000000000"/>
      <p:regular r:id="rId41"/>
    </p:embeddedFont>
    <p:embeddedFont>
      <p:font typeface="Poppins Semi-Bold" charset="1" panose="00000700000000000000"/>
      <p:regular r:id="rId42"/>
    </p:embeddedFont>
    <p:embeddedFont>
      <p:font typeface="Poppins Semi-Bold Italics" charset="1" panose="00000700000000000000"/>
      <p:regular r:id="rId43"/>
    </p:embeddedFont>
    <p:embeddedFont>
      <p:font typeface="Poppins Ultra-Bold" charset="1" panose="00000900000000000000"/>
      <p:regular r:id="rId44"/>
    </p:embeddedFont>
    <p:embeddedFont>
      <p:font typeface="Poppins Ultra-Bold Italics" charset="1" panose="00000900000000000000"/>
      <p:regular r:id="rId45"/>
    </p:embeddedFont>
    <p:embeddedFont>
      <p:font typeface="Poppins Heavy" charset="1" panose="00000A00000000000000"/>
      <p:regular r:id="rId46"/>
    </p:embeddedFont>
    <p:embeddedFont>
      <p:font typeface="Poppins Heavy Italics" charset="1" panose="00000A00000000000000"/>
      <p:regular r:id="rId47"/>
    </p:embeddedFont>
    <p:embeddedFont>
      <p:font typeface="Open Sans" charset="1" panose="020B0606030504020204"/>
      <p:regular r:id="rId48"/>
    </p:embeddedFont>
    <p:embeddedFont>
      <p:font typeface="Open Sans Bold" charset="1" panose="020B0806030504020204"/>
      <p:regular r:id="rId49"/>
    </p:embeddedFont>
    <p:embeddedFont>
      <p:font typeface="Open Sans Italics" charset="1" panose="020B0606030504020204"/>
      <p:regular r:id="rId50"/>
    </p:embeddedFont>
    <p:embeddedFont>
      <p:font typeface="Open Sans Bold Italics" charset="1" panose="020B0806030504020204"/>
      <p:regular r:id="rId51"/>
    </p:embeddedFont>
    <p:embeddedFont>
      <p:font typeface="Open Sans Light" charset="1" panose="020B0306030504020204"/>
      <p:regular r:id="rId52"/>
    </p:embeddedFont>
    <p:embeddedFont>
      <p:font typeface="Open Sans Light Italics" charset="1" panose="020B0306030504020204"/>
      <p:regular r:id="rId53"/>
    </p:embeddedFont>
    <p:embeddedFont>
      <p:font typeface="Open Sans Ultra-Bold" charset="1" panose="00000000000000000000"/>
      <p:regular r:id="rId54"/>
    </p:embeddedFont>
    <p:embeddedFont>
      <p:font typeface="Open Sans Ultra-Bold Italics" charset="1" panose="00000000000000000000"/>
      <p:regular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slides/slide1.xml" Type="http://schemas.openxmlformats.org/officeDocument/2006/relationships/slide"/><Relationship Id="rId57" Target="slides/slide2.xml" Type="http://schemas.openxmlformats.org/officeDocument/2006/relationships/slide"/><Relationship Id="rId58" Target="slides/slide3.xml" Type="http://schemas.openxmlformats.org/officeDocument/2006/relationships/slide"/><Relationship Id="rId59" Target="slides/slide4.xml" Type="http://schemas.openxmlformats.org/officeDocument/2006/relationships/slide"/><Relationship Id="rId6" Target="fonts/font6.fntdata" Type="http://schemas.openxmlformats.org/officeDocument/2006/relationships/font"/><Relationship Id="rId60" Target="slides/slide5.xml" Type="http://schemas.openxmlformats.org/officeDocument/2006/relationships/slide"/><Relationship Id="rId61" Target="slides/slide6.xml" Type="http://schemas.openxmlformats.org/officeDocument/2006/relationships/slide"/><Relationship Id="rId62" Target="slides/slide7.xml" Type="http://schemas.openxmlformats.org/officeDocument/2006/relationships/slide"/><Relationship Id="rId63" Target="slides/slide8.xml" Type="http://schemas.openxmlformats.org/officeDocument/2006/relationships/slide"/><Relationship Id="rId64" Target="slides/slide9.xml" Type="http://schemas.openxmlformats.org/officeDocument/2006/relationships/slide"/><Relationship Id="rId65" Target="slides/slide10.xml" Type="http://schemas.openxmlformats.org/officeDocument/2006/relationships/slide"/><Relationship Id="rId66" Target="slides/slide11.xml" Type="http://schemas.openxmlformats.org/officeDocument/2006/relationships/slide"/><Relationship Id="rId67" Target="slides/slide12.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jpeg>
</file>

<file path=ppt/media/image12.jpeg>
</file>

<file path=ppt/media/image13.jpeg>
</file>

<file path=ppt/media/image14.jpeg>
</file>

<file path=ppt/media/image15.jpeg>
</file>

<file path=ppt/media/image16.png>
</file>

<file path=ppt/media/image17.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 Id="rId4" Target="../media/image4.jpeg" Type="http://schemas.openxmlformats.org/officeDocument/2006/relationships/image"/><Relationship Id="rId5" Target="../media/image5.jpeg" Type="http://schemas.openxmlformats.org/officeDocument/2006/relationships/image"/><Relationship Id="rId6" Target="../media/image6.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3356142" y="5184402"/>
            <a:ext cx="313545" cy="31354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101"/>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989788" y="3483106"/>
            <a:ext cx="5731080" cy="2380671"/>
          </a:xfrm>
          <a:prstGeom prst="rect">
            <a:avLst/>
          </a:prstGeom>
        </p:spPr>
        <p:txBody>
          <a:bodyPr anchor="t" rtlCol="false" tIns="0" lIns="0" bIns="0" rIns="0">
            <a:spAutoFit/>
          </a:bodyPr>
          <a:lstStyle/>
          <a:p>
            <a:pPr>
              <a:lnSpc>
                <a:spcPts val="19456"/>
              </a:lnSpc>
            </a:pPr>
            <a:r>
              <a:rPr lang="en-US" sz="13897" spc="708">
                <a:solidFill>
                  <a:srgbClr val="FF0101"/>
                </a:solidFill>
                <a:latin typeface="Open Sans Bold"/>
              </a:rPr>
              <a:t>SYRIA</a:t>
            </a:r>
          </a:p>
        </p:txBody>
      </p:sp>
      <p:sp>
        <p:nvSpPr>
          <p:cNvPr name="TextBox 7" id="7"/>
          <p:cNvSpPr txBox="true"/>
          <p:nvPr/>
        </p:nvSpPr>
        <p:spPr>
          <a:xfrm rot="0">
            <a:off x="10118351" y="3502156"/>
            <a:ext cx="3798565" cy="2380671"/>
          </a:xfrm>
          <a:prstGeom prst="rect">
            <a:avLst/>
          </a:prstGeom>
        </p:spPr>
        <p:txBody>
          <a:bodyPr anchor="t" rtlCol="false" tIns="0" lIns="0" bIns="0" rIns="0">
            <a:spAutoFit/>
          </a:bodyPr>
          <a:lstStyle/>
          <a:p>
            <a:pPr>
              <a:lnSpc>
                <a:spcPts val="19456"/>
              </a:lnSpc>
            </a:pPr>
            <a:r>
              <a:rPr lang="en-US" sz="13897" spc="708">
                <a:solidFill>
                  <a:srgbClr val="FFFFFF"/>
                </a:solidFill>
                <a:latin typeface="Open Sans Bold"/>
              </a:rPr>
              <a:t>TEL</a:t>
            </a:r>
          </a:p>
        </p:txBody>
      </p:sp>
      <p:sp>
        <p:nvSpPr>
          <p:cNvPr name="TextBox 8" id="8"/>
          <p:cNvSpPr txBox="true"/>
          <p:nvPr/>
        </p:nvSpPr>
        <p:spPr>
          <a:xfrm rot="0">
            <a:off x="4466334" y="6022845"/>
            <a:ext cx="9450582" cy="514350"/>
          </a:xfrm>
          <a:prstGeom prst="rect">
            <a:avLst/>
          </a:prstGeom>
        </p:spPr>
        <p:txBody>
          <a:bodyPr anchor="t" rtlCol="false" tIns="0" lIns="0" bIns="0" rIns="0">
            <a:spAutoFit/>
          </a:bodyPr>
          <a:lstStyle/>
          <a:p>
            <a:pPr algn="ctr">
              <a:lnSpc>
                <a:spcPts val="4200"/>
              </a:lnSpc>
            </a:pPr>
            <a:r>
              <a:rPr lang="en-US" sz="3000" spc="1611">
                <a:solidFill>
                  <a:srgbClr val="FFFFFF"/>
                </a:solidFill>
                <a:latin typeface="Open Sans"/>
              </a:rPr>
              <a:t>DATA ANALYSIS PROJECT</a:t>
            </a:r>
          </a:p>
        </p:txBody>
      </p:sp>
      <p:sp>
        <p:nvSpPr>
          <p:cNvPr name="TextBox 9" id="9"/>
          <p:cNvSpPr txBox="true"/>
          <p:nvPr/>
        </p:nvSpPr>
        <p:spPr>
          <a:xfrm rot="0">
            <a:off x="4618734" y="7070594"/>
            <a:ext cx="9450582" cy="514350"/>
          </a:xfrm>
          <a:prstGeom prst="rect">
            <a:avLst/>
          </a:prstGeom>
        </p:spPr>
        <p:txBody>
          <a:bodyPr anchor="t" rtlCol="false" tIns="0" lIns="0" bIns="0" rIns="0">
            <a:spAutoFit/>
          </a:bodyPr>
          <a:lstStyle/>
          <a:p>
            <a:pPr algn="ctr">
              <a:lnSpc>
                <a:spcPts val="4200"/>
              </a:lnSpc>
            </a:pPr>
            <a:r>
              <a:rPr lang="en-US" sz="3000" spc="1611">
                <a:solidFill>
                  <a:srgbClr val="FFFFFF"/>
                </a:solidFill>
                <a:latin typeface="Open Sans"/>
              </a:rPr>
              <a:t>GROUP 8</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818550" y="0"/>
            <a:ext cx="13469450" cy="10287000"/>
          </a:xfrm>
          <a:custGeom>
            <a:avLst/>
            <a:gdLst/>
            <a:ahLst/>
            <a:cxnLst/>
            <a:rect r="r" b="b" t="t" l="l"/>
            <a:pathLst>
              <a:path h="10287000" w="13469450">
                <a:moveTo>
                  <a:pt x="0" y="0"/>
                </a:moveTo>
                <a:lnTo>
                  <a:pt x="13469450" y="0"/>
                </a:lnTo>
                <a:lnTo>
                  <a:pt x="13469450" y="10287000"/>
                </a:lnTo>
                <a:lnTo>
                  <a:pt x="0" y="10287000"/>
                </a:lnTo>
                <a:lnTo>
                  <a:pt x="0" y="0"/>
                </a:lnTo>
                <a:close/>
              </a:path>
            </a:pathLst>
          </a:custGeom>
          <a:blipFill>
            <a:blip r:embed="rId2"/>
            <a:stretch>
              <a:fillRect l="-5091" t="0" r="-9204" b="0"/>
            </a:stretch>
          </a:blipFill>
        </p:spPr>
      </p:sp>
      <p:sp>
        <p:nvSpPr>
          <p:cNvPr name="TextBox 3" id="3"/>
          <p:cNvSpPr txBox="true"/>
          <p:nvPr/>
        </p:nvSpPr>
        <p:spPr>
          <a:xfrm rot="0">
            <a:off x="285750" y="533400"/>
            <a:ext cx="3238270" cy="278255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Why </a:t>
            </a:r>
          </a:p>
          <a:p>
            <a:pPr>
              <a:lnSpc>
                <a:spcPts val="7280"/>
              </a:lnSpc>
            </a:pPr>
            <a:r>
              <a:rPr lang="en-US" sz="5200">
                <a:solidFill>
                  <a:srgbClr val="FF0101"/>
                </a:solidFill>
                <a:latin typeface="Poppins Semi-Bold"/>
              </a:rPr>
              <a:t>Random</a:t>
            </a:r>
          </a:p>
          <a:p>
            <a:pPr>
              <a:lnSpc>
                <a:spcPts val="7280"/>
              </a:lnSpc>
            </a:pPr>
            <a:r>
              <a:rPr lang="en-US" sz="5200">
                <a:solidFill>
                  <a:srgbClr val="FF0101"/>
                </a:solidFill>
                <a:latin typeface="Poppins Semi-Bold"/>
              </a:rPr>
              <a:t>Forest?</a:t>
            </a:r>
          </a:p>
        </p:txBody>
      </p:sp>
      <p:sp>
        <p:nvSpPr>
          <p:cNvPr name="TextBox 4" id="4"/>
          <p:cNvSpPr txBox="true"/>
          <p:nvPr/>
        </p:nvSpPr>
        <p:spPr>
          <a:xfrm rot="0">
            <a:off x="295275" y="3535034"/>
            <a:ext cx="3228745" cy="9092565"/>
          </a:xfrm>
          <a:prstGeom prst="rect">
            <a:avLst/>
          </a:prstGeom>
        </p:spPr>
        <p:txBody>
          <a:bodyPr anchor="t" rtlCol="false" tIns="0" lIns="0" bIns="0" rIns="0">
            <a:spAutoFit/>
          </a:bodyPr>
          <a:lstStyle/>
          <a:p>
            <a:pPr algn="just">
              <a:lnSpc>
                <a:spcPts val="4559"/>
              </a:lnSpc>
            </a:pPr>
            <a:r>
              <a:rPr lang="en-US" sz="2400">
                <a:solidFill>
                  <a:srgbClr val="000000"/>
                </a:solidFill>
                <a:latin typeface="Lato"/>
              </a:rPr>
              <a:t>After our investigation, we chose Random Forest as the best option, thanks to its top AUC score, meeting our needs effectively.</a:t>
            </a:r>
          </a:p>
          <a:p>
            <a:pPr algn="just">
              <a:lnSpc>
                <a:spcPts val="4559"/>
              </a:lnSpc>
            </a:pPr>
          </a:p>
          <a:p>
            <a:pPr algn="just">
              <a:lnSpc>
                <a:spcPts val="4559"/>
              </a:lnSpc>
            </a:pPr>
          </a:p>
          <a:p>
            <a:pPr algn="just">
              <a:lnSpc>
                <a:spcPts val="4559"/>
              </a:lnSpc>
            </a:pPr>
          </a:p>
          <a:p>
            <a:pPr algn="just">
              <a:lnSpc>
                <a:spcPts val="4559"/>
              </a:lnSpc>
            </a:pPr>
          </a:p>
          <a:p>
            <a:pPr algn="just">
              <a:lnSpc>
                <a:spcPts val="4559"/>
              </a:lnSpc>
            </a:pPr>
          </a:p>
          <a:p>
            <a:pPr algn="just">
              <a:lnSpc>
                <a:spcPts val="4559"/>
              </a:lnSpc>
            </a:pPr>
          </a:p>
          <a:p>
            <a:pPr algn="just">
              <a:lnSpc>
                <a:spcPts val="4559"/>
              </a:lnSpc>
            </a:pPr>
          </a:p>
          <a:p>
            <a:pPr algn="just">
              <a:lnSpc>
                <a:spcPts val="4559"/>
              </a:lnSpc>
            </a:pPr>
          </a:p>
          <a:p>
            <a:pPr algn="just">
              <a:lnSpc>
                <a:spcPts val="4559"/>
              </a:lnSpc>
            </a:pPr>
          </a:p>
          <a:p>
            <a:pPr algn="just">
              <a:lnSpc>
                <a:spcPts val="4559"/>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696627" y="7933"/>
            <a:ext cx="4591373" cy="3944135"/>
            <a:chOff x="0" y="0"/>
            <a:chExt cx="1209250" cy="1038785"/>
          </a:xfrm>
        </p:grpSpPr>
        <p:sp>
          <p:nvSpPr>
            <p:cNvPr name="Freeform 3" id="3"/>
            <p:cNvSpPr/>
            <p:nvPr/>
          </p:nvSpPr>
          <p:spPr>
            <a:xfrm flipH="false" flipV="false" rot="0">
              <a:off x="0" y="0"/>
              <a:ext cx="1209251" cy="1038785"/>
            </a:xfrm>
            <a:custGeom>
              <a:avLst/>
              <a:gdLst/>
              <a:ahLst/>
              <a:cxnLst/>
              <a:rect r="r" b="b" t="t" l="l"/>
              <a:pathLst>
                <a:path h="1038785" w="1209251">
                  <a:moveTo>
                    <a:pt x="0" y="0"/>
                  </a:moveTo>
                  <a:lnTo>
                    <a:pt x="1209251" y="0"/>
                  </a:lnTo>
                  <a:lnTo>
                    <a:pt x="1209251" y="1038785"/>
                  </a:lnTo>
                  <a:lnTo>
                    <a:pt x="0" y="1038785"/>
                  </a:lnTo>
                  <a:close/>
                </a:path>
              </a:pathLst>
            </a:custGeom>
            <a:solidFill>
              <a:srgbClr val="FF0101"/>
            </a:solidFill>
          </p:spPr>
        </p:sp>
        <p:sp>
          <p:nvSpPr>
            <p:cNvPr name="TextBox 4" id="4"/>
            <p:cNvSpPr txBox="true"/>
            <p:nvPr/>
          </p:nvSpPr>
          <p:spPr>
            <a:xfrm>
              <a:off x="0" y="-38100"/>
              <a:ext cx="1209250" cy="107688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144000" y="0"/>
            <a:ext cx="8115300" cy="10287000"/>
          </a:xfrm>
          <a:custGeom>
            <a:avLst/>
            <a:gdLst/>
            <a:ahLst/>
            <a:cxnLst/>
            <a:rect r="r" b="b" t="t" l="l"/>
            <a:pathLst>
              <a:path h="10287000" w="8115300">
                <a:moveTo>
                  <a:pt x="0" y="0"/>
                </a:moveTo>
                <a:lnTo>
                  <a:pt x="8115300" y="0"/>
                </a:lnTo>
                <a:lnTo>
                  <a:pt x="8115300" y="10287000"/>
                </a:lnTo>
                <a:lnTo>
                  <a:pt x="0" y="10287000"/>
                </a:lnTo>
                <a:lnTo>
                  <a:pt x="0" y="0"/>
                </a:lnTo>
                <a:close/>
              </a:path>
            </a:pathLst>
          </a:custGeom>
          <a:blipFill>
            <a:blip r:embed="rId2"/>
            <a:stretch>
              <a:fillRect l="-45011" t="0" r="-45011" b="0"/>
            </a:stretch>
          </a:blipFill>
        </p:spPr>
      </p:sp>
      <p:sp>
        <p:nvSpPr>
          <p:cNvPr name="TextBox 6" id="6"/>
          <p:cNvSpPr txBox="true"/>
          <p:nvPr/>
        </p:nvSpPr>
        <p:spPr>
          <a:xfrm rot="0">
            <a:off x="582234" y="533400"/>
            <a:ext cx="6953817" cy="93470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Recommendations</a:t>
            </a:r>
          </a:p>
        </p:txBody>
      </p:sp>
      <p:sp>
        <p:nvSpPr>
          <p:cNvPr name="TextBox 7" id="7"/>
          <p:cNvSpPr txBox="true"/>
          <p:nvPr/>
        </p:nvSpPr>
        <p:spPr>
          <a:xfrm rot="0">
            <a:off x="1320043" y="1645923"/>
            <a:ext cx="5478199" cy="10807066"/>
          </a:xfrm>
          <a:prstGeom prst="rect">
            <a:avLst/>
          </a:prstGeom>
        </p:spPr>
        <p:txBody>
          <a:bodyPr anchor="t" rtlCol="false" tIns="0" lIns="0" bIns="0" rIns="0">
            <a:spAutoFit/>
          </a:bodyPr>
          <a:lstStyle/>
          <a:p>
            <a:pPr algn="just" marL="518158" indent="-259079" lvl="1">
              <a:lnSpc>
                <a:spcPts val="4559"/>
              </a:lnSpc>
              <a:buFont typeface="Arial"/>
              <a:buChar char="•"/>
            </a:pPr>
            <a:r>
              <a:rPr lang="en-US" sz="2399">
                <a:solidFill>
                  <a:srgbClr val="000000"/>
                </a:solidFill>
                <a:latin typeface="Lato"/>
              </a:rPr>
              <a:t>Introduce discounts and offers to reduce churn rates and incentivize customer loyalty.</a:t>
            </a:r>
          </a:p>
          <a:p>
            <a:pPr algn="just" marL="518158" indent="-259079" lvl="1">
              <a:lnSpc>
                <a:spcPts val="4559"/>
              </a:lnSpc>
              <a:buFont typeface="Arial"/>
              <a:buChar char="•"/>
            </a:pPr>
            <a:r>
              <a:rPr lang="en-US" sz="2399">
                <a:solidFill>
                  <a:srgbClr val="000000"/>
                </a:solidFill>
                <a:latin typeface="Lato"/>
              </a:rPr>
              <a:t>Lower call charges to improve customer satisfaction and retention.</a:t>
            </a:r>
          </a:p>
          <a:p>
            <a:pPr algn="just" marL="518158" indent="-259079" lvl="1">
              <a:lnSpc>
                <a:spcPts val="4559"/>
              </a:lnSpc>
              <a:buFont typeface="Arial"/>
              <a:buChar char="•"/>
            </a:pPr>
            <a:r>
              <a:rPr lang="en-US" sz="2399">
                <a:solidFill>
                  <a:srgbClr val="000000"/>
                </a:solidFill>
                <a:latin typeface="Lato"/>
              </a:rPr>
              <a:t>Refine service agent training programs for faster and better assistance.</a:t>
            </a:r>
          </a:p>
          <a:p>
            <a:pPr algn="just" marL="518158" indent="-259079" lvl="1">
              <a:lnSpc>
                <a:spcPts val="4559"/>
              </a:lnSpc>
              <a:buFont typeface="Arial"/>
              <a:buChar char="•"/>
            </a:pPr>
            <a:r>
              <a:rPr lang="en-US" sz="2399">
                <a:solidFill>
                  <a:srgbClr val="000000"/>
                </a:solidFill>
                <a:latin typeface="Lato"/>
              </a:rPr>
              <a:t>Improve network coverage and service quality to minimize customer service calls and enhance customer experience.</a:t>
            </a:r>
          </a:p>
          <a:p>
            <a:pPr algn="just">
              <a:lnSpc>
                <a:spcPts val="4559"/>
              </a:lnSpc>
            </a:pPr>
          </a:p>
          <a:p>
            <a:pPr algn="just">
              <a:lnSpc>
                <a:spcPts val="4559"/>
              </a:lnSpc>
            </a:pPr>
          </a:p>
          <a:p>
            <a:pPr algn="just">
              <a:lnSpc>
                <a:spcPts val="4559"/>
              </a:lnSpc>
            </a:pPr>
          </a:p>
          <a:p>
            <a:pPr algn="just">
              <a:lnSpc>
                <a:spcPts val="4559"/>
              </a:lnSpc>
            </a:pPr>
          </a:p>
          <a:p>
            <a:pPr algn="just">
              <a:lnSpc>
                <a:spcPts val="4559"/>
              </a:lnSpc>
            </a:pPr>
          </a:p>
          <a:p>
            <a:pPr algn="just">
              <a:lnSpc>
                <a:spcPts val="4559"/>
              </a:lnSpc>
            </a:pPr>
          </a:p>
          <a:p>
            <a:pPr algn="just">
              <a:lnSpc>
                <a:spcPts val="4559"/>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4582930" y="5184402"/>
            <a:ext cx="313545" cy="31354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0101"/>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548298" y="3483106"/>
            <a:ext cx="6932431" cy="2380671"/>
          </a:xfrm>
          <a:prstGeom prst="rect">
            <a:avLst/>
          </a:prstGeom>
        </p:spPr>
        <p:txBody>
          <a:bodyPr anchor="t" rtlCol="false" tIns="0" lIns="0" bIns="0" rIns="0">
            <a:spAutoFit/>
          </a:bodyPr>
          <a:lstStyle/>
          <a:p>
            <a:pPr>
              <a:lnSpc>
                <a:spcPts val="19456"/>
              </a:lnSpc>
            </a:pPr>
            <a:r>
              <a:rPr lang="en-US" sz="13897" spc="708">
                <a:solidFill>
                  <a:srgbClr val="FF0101"/>
                </a:solidFill>
                <a:latin typeface="Open Sans Bold"/>
              </a:rPr>
              <a:t>THANK</a:t>
            </a:r>
          </a:p>
        </p:txBody>
      </p:sp>
      <p:sp>
        <p:nvSpPr>
          <p:cNvPr name="TextBox 7" id="7"/>
          <p:cNvSpPr txBox="true"/>
          <p:nvPr/>
        </p:nvSpPr>
        <p:spPr>
          <a:xfrm rot="0">
            <a:off x="10480729" y="3483106"/>
            <a:ext cx="4258973" cy="2380671"/>
          </a:xfrm>
          <a:prstGeom prst="rect">
            <a:avLst/>
          </a:prstGeom>
        </p:spPr>
        <p:txBody>
          <a:bodyPr anchor="t" rtlCol="false" tIns="0" lIns="0" bIns="0" rIns="0">
            <a:spAutoFit/>
          </a:bodyPr>
          <a:lstStyle/>
          <a:p>
            <a:pPr>
              <a:lnSpc>
                <a:spcPts val="19456"/>
              </a:lnSpc>
            </a:pPr>
            <a:r>
              <a:rPr lang="en-US" sz="13897" spc="708">
                <a:solidFill>
                  <a:srgbClr val="FFFFFF"/>
                </a:solidFill>
                <a:latin typeface="Open Sans Bold"/>
              </a:rPr>
              <a:t>YOU</a:t>
            </a:r>
          </a:p>
        </p:txBody>
      </p:sp>
      <p:sp>
        <p:nvSpPr>
          <p:cNvPr name="TextBox 8" id="8"/>
          <p:cNvSpPr txBox="true"/>
          <p:nvPr/>
        </p:nvSpPr>
        <p:spPr>
          <a:xfrm rot="0">
            <a:off x="4418709" y="6022845"/>
            <a:ext cx="9450582" cy="514350"/>
          </a:xfrm>
          <a:prstGeom prst="rect">
            <a:avLst/>
          </a:prstGeom>
        </p:spPr>
        <p:txBody>
          <a:bodyPr anchor="t" rtlCol="false" tIns="0" lIns="0" bIns="0" rIns="0">
            <a:spAutoFit/>
          </a:bodyPr>
          <a:lstStyle/>
          <a:p>
            <a:pPr algn="ctr">
              <a:lnSpc>
                <a:spcPts val="4200"/>
              </a:lnSpc>
            </a:pPr>
            <a:r>
              <a:rPr lang="en-US" sz="3000" spc="1611">
                <a:solidFill>
                  <a:srgbClr val="FFFFFF"/>
                </a:solidFill>
                <a:latin typeface="Open Sans"/>
              </a:rPr>
              <a:t>TILL NEXT TIME!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0101"/>
        </a:solidFill>
      </p:bgPr>
    </p:bg>
    <p:spTree>
      <p:nvGrpSpPr>
        <p:cNvPr id="1" name=""/>
        <p:cNvGrpSpPr/>
        <p:nvPr/>
      </p:nvGrpSpPr>
      <p:grpSpPr>
        <a:xfrm>
          <a:off x="0" y="0"/>
          <a:ext cx="0" cy="0"/>
          <a:chOff x="0" y="0"/>
          <a:chExt cx="0" cy="0"/>
        </a:xfrm>
      </p:grpSpPr>
      <p:sp>
        <p:nvSpPr>
          <p:cNvPr name="AutoShape 2" id="2"/>
          <p:cNvSpPr/>
          <p:nvPr/>
        </p:nvSpPr>
        <p:spPr>
          <a:xfrm>
            <a:off x="1028700" y="8755698"/>
            <a:ext cx="16230600" cy="0"/>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10606860" y="1028700"/>
            <a:ext cx="2476576" cy="2476567"/>
            <a:chOff x="0" y="0"/>
            <a:chExt cx="6350000" cy="6349975"/>
          </a:xfrm>
        </p:grpSpPr>
        <p:sp>
          <p:nvSpPr>
            <p:cNvPr name="Freeform 4" id="4"/>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0" t="-20036" r="0" b="-20036"/>
              </a:stretch>
            </a:blipFill>
          </p:spPr>
        </p:sp>
      </p:grpSp>
      <p:grpSp>
        <p:nvGrpSpPr>
          <p:cNvPr name="Group 5" id="5"/>
          <p:cNvGrpSpPr/>
          <p:nvPr/>
        </p:nvGrpSpPr>
        <p:grpSpPr>
          <a:xfrm rot="0">
            <a:off x="6777110" y="1028700"/>
            <a:ext cx="2476576" cy="2476567"/>
            <a:chOff x="0" y="0"/>
            <a:chExt cx="6350000" cy="6349975"/>
          </a:xfrm>
        </p:grpSpPr>
        <p:sp>
          <p:nvSpPr>
            <p:cNvPr name="Freeform 6" id="6"/>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16666" r="0" b="-16666"/>
              </a:stretch>
            </a:blipFill>
          </p:spPr>
        </p:sp>
      </p:grpSp>
      <p:grpSp>
        <p:nvGrpSpPr>
          <p:cNvPr name="Group 7" id="7"/>
          <p:cNvGrpSpPr/>
          <p:nvPr/>
        </p:nvGrpSpPr>
        <p:grpSpPr>
          <a:xfrm rot="0">
            <a:off x="14308446" y="1028700"/>
            <a:ext cx="2476576" cy="2476567"/>
            <a:chOff x="0" y="0"/>
            <a:chExt cx="6350000" cy="6349975"/>
          </a:xfrm>
        </p:grpSpPr>
        <p:sp>
          <p:nvSpPr>
            <p:cNvPr name="Freeform 8" id="8"/>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0" t="-16666" r="0" b="-16666"/>
              </a:stretch>
            </a:blipFill>
          </p:spPr>
        </p:sp>
      </p:grpSp>
      <p:grpSp>
        <p:nvGrpSpPr>
          <p:cNvPr name="Group 9" id="9"/>
          <p:cNvGrpSpPr/>
          <p:nvPr/>
        </p:nvGrpSpPr>
        <p:grpSpPr>
          <a:xfrm rot="0">
            <a:off x="6777110" y="4940860"/>
            <a:ext cx="2476576" cy="2476567"/>
            <a:chOff x="0" y="0"/>
            <a:chExt cx="6350000" cy="6349975"/>
          </a:xfrm>
        </p:grpSpPr>
        <p:sp>
          <p:nvSpPr>
            <p:cNvPr name="Freeform 10" id="10"/>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5"/>
              <a:stretch>
                <a:fillRect l="0" t="-432" r="0" b="-49661"/>
              </a:stretch>
            </a:blipFill>
          </p:spPr>
        </p:sp>
      </p:grpSp>
      <p:grpSp>
        <p:nvGrpSpPr>
          <p:cNvPr name="Group 11" id="11"/>
          <p:cNvGrpSpPr/>
          <p:nvPr/>
        </p:nvGrpSpPr>
        <p:grpSpPr>
          <a:xfrm rot="0">
            <a:off x="14308446" y="4940860"/>
            <a:ext cx="2476576" cy="2476567"/>
            <a:chOff x="0" y="0"/>
            <a:chExt cx="6350000" cy="6349975"/>
          </a:xfrm>
        </p:grpSpPr>
        <p:sp>
          <p:nvSpPr>
            <p:cNvPr name="Freeform 12" id="12"/>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6"/>
              <a:stretch>
                <a:fillRect l="0" t="0" r="0" b="0"/>
              </a:stretch>
            </a:blipFill>
          </p:spPr>
        </p:sp>
      </p:grpSp>
      <p:sp>
        <p:nvSpPr>
          <p:cNvPr name="TextBox 13" id="13"/>
          <p:cNvSpPr txBox="true"/>
          <p:nvPr/>
        </p:nvSpPr>
        <p:spPr>
          <a:xfrm rot="0">
            <a:off x="7228701" y="9066848"/>
            <a:ext cx="3830598" cy="398780"/>
          </a:xfrm>
          <a:prstGeom prst="rect">
            <a:avLst/>
          </a:prstGeom>
        </p:spPr>
        <p:txBody>
          <a:bodyPr anchor="t" rtlCol="false" tIns="0" lIns="0" bIns="0" rIns="0">
            <a:spAutoFit/>
          </a:bodyPr>
          <a:lstStyle/>
          <a:p>
            <a:pPr>
              <a:lnSpc>
                <a:spcPts val="3219"/>
              </a:lnSpc>
            </a:pPr>
            <a:r>
              <a:rPr lang="en-US" sz="2299">
                <a:solidFill>
                  <a:srgbClr val="FFFFFF"/>
                </a:solidFill>
                <a:latin typeface="TT Interphases Bold"/>
              </a:rPr>
              <a:t>GROUP 8</a:t>
            </a:r>
          </a:p>
        </p:txBody>
      </p:sp>
      <p:sp>
        <p:nvSpPr>
          <p:cNvPr name="TextBox 14" id="14"/>
          <p:cNvSpPr txBox="true"/>
          <p:nvPr/>
        </p:nvSpPr>
        <p:spPr>
          <a:xfrm rot="0">
            <a:off x="6229111" y="365775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Sydney Mumbo</a:t>
            </a:r>
          </a:p>
        </p:txBody>
      </p:sp>
      <p:sp>
        <p:nvSpPr>
          <p:cNvPr name="TextBox 15" id="15"/>
          <p:cNvSpPr txBox="true"/>
          <p:nvPr/>
        </p:nvSpPr>
        <p:spPr>
          <a:xfrm rot="0">
            <a:off x="13889459" y="365775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Brian Kanyotu</a:t>
            </a:r>
          </a:p>
        </p:txBody>
      </p:sp>
      <p:sp>
        <p:nvSpPr>
          <p:cNvPr name="TextBox 16" id="16"/>
          <p:cNvSpPr txBox="true"/>
          <p:nvPr/>
        </p:nvSpPr>
        <p:spPr>
          <a:xfrm rot="0">
            <a:off x="6229111" y="756991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Nicholas Njubi</a:t>
            </a:r>
          </a:p>
        </p:txBody>
      </p:sp>
      <p:sp>
        <p:nvSpPr>
          <p:cNvPr name="TextBox 17" id="17"/>
          <p:cNvSpPr txBox="true"/>
          <p:nvPr/>
        </p:nvSpPr>
        <p:spPr>
          <a:xfrm rot="0">
            <a:off x="13889459" y="756991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Chepkemoi Mercy</a:t>
            </a:r>
          </a:p>
        </p:txBody>
      </p:sp>
      <p:sp>
        <p:nvSpPr>
          <p:cNvPr name="TextBox 18" id="18"/>
          <p:cNvSpPr txBox="true"/>
          <p:nvPr/>
        </p:nvSpPr>
        <p:spPr>
          <a:xfrm rot="0">
            <a:off x="6229111" y="4073042"/>
            <a:ext cx="3572574" cy="389255"/>
          </a:xfrm>
          <a:prstGeom prst="rect">
            <a:avLst/>
          </a:prstGeom>
        </p:spPr>
        <p:txBody>
          <a:bodyPr anchor="t" rtlCol="false" tIns="0" lIns="0" bIns="0" rIns="0">
            <a:spAutoFit/>
          </a:bodyPr>
          <a:lstStyle/>
          <a:p>
            <a:pPr algn="ctr">
              <a:lnSpc>
                <a:spcPts val="3220"/>
              </a:lnSpc>
            </a:pPr>
            <a:r>
              <a:rPr lang="en-US" sz="2300">
                <a:solidFill>
                  <a:srgbClr val="FFFFFF"/>
                </a:solidFill>
                <a:latin typeface="TT Interphases"/>
              </a:rPr>
              <a:t>Chair</a:t>
            </a:r>
          </a:p>
        </p:txBody>
      </p:sp>
      <p:sp>
        <p:nvSpPr>
          <p:cNvPr name="TextBox 19" id="19"/>
          <p:cNvSpPr txBox="true"/>
          <p:nvPr/>
        </p:nvSpPr>
        <p:spPr>
          <a:xfrm rot="0">
            <a:off x="778979" y="4264739"/>
            <a:ext cx="5192958" cy="4036692"/>
          </a:xfrm>
          <a:prstGeom prst="rect">
            <a:avLst/>
          </a:prstGeom>
        </p:spPr>
        <p:txBody>
          <a:bodyPr anchor="t" rtlCol="false" tIns="0" lIns="0" bIns="0" rIns="0">
            <a:spAutoFit/>
          </a:bodyPr>
          <a:lstStyle/>
          <a:p>
            <a:pPr>
              <a:lnSpc>
                <a:spcPts val="10559"/>
              </a:lnSpc>
            </a:pPr>
            <a:r>
              <a:rPr lang="en-US" sz="9599" spc="-479">
                <a:solidFill>
                  <a:srgbClr val="FFFFFF"/>
                </a:solidFill>
                <a:latin typeface="TT Hoves Bold"/>
              </a:rPr>
              <a:t>Our Team Members</a:t>
            </a:r>
          </a:p>
        </p:txBody>
      </p:sp>
      <p:sp>
        <p:nvSpPr>
          <p:cNvPr name="TextBox 20" id="20"/>
          <p:cNvSpPr txBox="true"/>
          <p:nvPr/>
        </p:nvSpPr>
        <p:spPr>
          <a:xfrm rot="0">
            <a:off x="10316884" y="3657752"/>
            <a:ext cx="3572574" cy="415290"/>
          </a:xfrm>
          <a:prstGeom prst="rect">
            <a:avLst/>
          </a:prstGeom>
        </p:spPr>
        <p:txBody>
          <a:bodyPr anchor="t" rtlCol="false" tIns="0" lIns="0" bIns="0" rIns="0">
            <a:spAutoFit/>
          </a:bodyPr>
          <a:lstStyle/>
          <a:p>
            <a:pPr algn="ctr" marL="0" indent="0" lvl="0">
              <a:lnSpc>
                <a:spcPts val="3360"/>
              </a:lnSpc>
              <a:spcBef>
                <a:spcPct val="0"/>
              </a:spcBef>
            </a:pPr>
            <a:r>
              <a:rPr lang="en-US" sz="2400">
                <a:solidFill>
                  <a:srgbClr val="FFFFFF"/>
                </a:solidFill>
                <a:latin typeface="TT Interphases Bold"/>
              </a:rPr>
              <a:t>James Ndiritu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967460" y="3170344"/>
            <a:ext cx="4320540" cy="7116656"/>
            <a:chOff x="0" y="0"/>
            <a:chExt cx="1137920" cy="1874346"/>
          </a:xfrm>
        </p:grpSpPr>
        <p:sp>
          <p:nvSpPr>
            <p:cNvPr name="Freeform 3" id="3"/>
            <p:cNvSpPr/>
            <p:nvPr/>
          </p:nvSpPr>
          <p:spPr>
            <a:xfrm flipH="false" flipV="false" rot="0">
              <a:off x="0" y="0"/>
              <a:ext cx="1137920" cy="1874346"/>
            </a:xfrm>
            <a:custGeom>
              <a:avLst/>
              <a:gdLst/>
              <a:ahLst/>
              <a:cxnLst/>
              <a:rect r="r" b="b" t="t" l="l"/>
              <a:pathLst>
                <a:path h="1874346" w="1137920">
                  <a:moveTo>
                    <a:pt x="0" y="0"/>
                  </a:moveTo>
                  <a:lnTo>
                    <a:pt x="1137920" y="0"/>
                  </a:lnTo>
                  <a:lnTo>
                    <a:pt x="1137920" y="1874346"/>
                  </a:lnTo>
                  <a:lnTo>
                    <a:pt x="0" y="1874346"/>
                  </a:lnTo>
                  <a:close/>
                </a:path>
              </a:pathLst>
            </a:custGeom>
            <a:solidFill>
              <a:srgbClr val="FF0101"/>
            </a:solidFill>
          </p:spPr>
        </p:sp>
        <p:sp>
          <p:nvSpPr>
            <p:cNvPr name="TextBox 4" id="4"/>
            <p:cNvSpPr txBox="true"/>
            <p:nvPr/>
          </p:nvSpPr>
          <p:spPr>
            <a:xfrm>
              <a:off x="0" y="-38100"/>
              <a:ext cx="1137920" cy="1912446"/>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0570660" y="1028700"/>
            <a:ext cx="6688640" cy="8229600"/>
          </a:xfrm>
          <a:custGeom>
            <a:avLst/>
            <a:gdLst/>
            <a:ahLst/>
            <a:cxnLst/>
            <a:rect r="r" b="b" t="t" l="l"/>
            <a:pathLst>
              <a:path h="8229600" w="6688640">
                <a:moveTo>
                  <a:pt x="0" y="0"/>
                </a:moveTo>
                <a:lnTo>
                  <a:pt x="6688640" y="0"/>
                </a:lnTo>
                <a:lnTo>
                  <a:pt x="6688640" y="8229600"/>
                </a:lnTo>
                <a:lnTo>
                  <a:pt x="0" y="8229600"/>
                </a:lnTo>
                <a:lnTo>
                  <a:pt x="0" y="0"/>
                </a:lnTo>
                <a:close/>
              </a:path>
            </a:pathLst>
          </a:custGeom>
          <a:blipFill>
            <a:blip r:embed="rId2"/>
            <a:stretch>
              <a:fillRect l="-42250" t="0" r="-42250" b="0"/>
            </a:stretch>
          </a:blipFill>
        </p:spPr>
      </p:sp>
      <p:sp>
        <p:nvSpPr>
          <p:cNvPr name="TextBox 6" id="6"/>
          <p:cNvSpPr txBox="true"/>
          <p:nvPr/>
        </p:nvSpPr>
        <p:spPr>
          <a:xfrm rot="0">
            <a:off x="1817784" y="1707627"/>
            <a:ext cx="7326216" cy="934709"/>
          </a:xfrm>
          <a:prstGeom prst="rect">
            <a:avLst/>
          </a:prstGeom>
        </p:spPr>
        <p:txBody>
          <a:bodyPr anchor="t" rtlCol="false" tIns="0" lIns="0" bIns="0" rIns="0">
            <a:spAutoFit/>
          </a:bodyPr>
          <a:lstStyle/>
          <a:p>
            <a:pPr>
              <a:lnSpc>
                <a:spcPts val="7280"/>
              </a:lnSpc>
            </a:pPr>
            <a:r>
              <a:rPr lang="en-US" sz="5200">
                <a:solidFill>
                  <a:srgbClr val="000000"/>
                </a:solidFill>
                <a:latin typeface="Poppins Semi-Bold"/>
              </a:rPr>
              <a:t>PROJECT SUMMARY</a:t>
            </a:r>
          </a:p>
        </p:txBody>
      </p:sp>
      <p:sp>
        <p:nvSpPr>
          <p:cNvPr name="TextBox 7" id="7"/>
          <p:cNvSpPr txBox="true"/>
          <p:nvPr/>
        </p:nvSpPr>
        <p:spPr>
          <a:xfrm rot="0">
            <a:off x="1817784" y="4050937"/>
            <a:ext cx="6915676" cy="4520563"/>
          </a:xfrm>
          <a:prstGeom prst="rect">
            <a:avLst/>
          </a:prstGeom>
        </p:spPr>
        <p:txBody>
          <a:bodyPr anchor="t" rtlCol="false" tIns="0" lIns="0" bIns="0" rIns="0">
            <a:spAutoFit/>
          </a:bodyPr>
          <a:lstStyle/>
          <a:p>
            <a:pPr>
              <a:lnSpc>
                <a:spcPts val="4560"/>
              </a:lnSpc>
            </a:pPr>
            <a:r>
              <a:rPr lang="en-US" sz="2400">
                <a:solidFill>
                  <a:srgbClr val="000000"/>
                </a:solidFill>
                <a:latin typeface="Lato"/>
              </a:rPr>
              <a:t>We propose building a robust classifier to predict customer churn for SyriaTel. Leveraging predictive analytics and advanced machine learning, we aim to identify potential churners and minimize revenue loss. Our goal is to empower SyriaTel with actionable insights for proactive retention strategies, ensuring long-term business sustainability.</a:t>
            </a:r>
          </a:p>
        </p:txBody>
      </p:sp>
      <p:sp>
        <p:nvSpPr>
          <p:cNvPr name="TextBox 8" id="8"/>
          <p:cNvSpPr txBox="true"/>
          <p:nvPr/>
        </p:nvSpPr>
        <p:spPr>
          <a:xfrm rot="0">
            <a:off x="1954622" y="7898030"/>
            <a:ext cx="2103817" cy="316228"/>
          </a:xfrm>
          <a:prstGeom prst="rect">
            <a:avLst/>
          </a:prstGeom>
        </p:spPr>
        <p:txBody>
          <a:bodyPr anchor="t" rtlCol="false" tIns="0" lIns="0" bIns="0" rIns="0">
            <a:spAutoFit/>
          </a:bodyPr>
          <a:lstStyle/>
          <a:p>
            <a:pPr algn="ctr">
              <a:lnSpc>
                <a:spcPts val="2520"/>
              </a:lnSpc>
            </a:pPr>
            <a:r>
              <a:rPr lang="en-US" sz="1800" spc="322">
                <a:solidFill>
                  <a:srgbClr val="FFFFFF"/>
                </a:solidFill>
                <a:latin typeface="Lato Bold"/>
              </a:rPr>
              <a:t>CLICK HERE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438049" cy="10287000"/>
          </a:xfrm>
          <a:custGeom>
            <a:avLst/>
            <a:gdLst/>
            <a:ahLst/>
            <a:cxnLst/>
            <a:rect r="r" b="b" t="t" l="l"/>
            <a:pathLst>
              <a:path h="10287000" w="9438049">
                <a:moveTo>
                  <a:pt x="0" y="0"/>
                </a:moveTo>
                <a:lnTo>
                  <a:pt x="9438049" y="0"/>
                </a:lnTo>
                <a:lnTo>
                  <a:pt x="9438049" y="10287000"/>
                </a:lnTo>
                <a:lnTo>
                  <a:pt x="0" y="10287000"/>
                </a:lnTo>
                <a:lnTo>
                  <a:pt x="0" y="0"/>
                </a:lnTo>
                <a:close/>
              </a:path>
            </a:pathLst>
          </a:custGeom>
          <a:blipFill>
            <a:blip r:embed="rId2"/>
            <a:stretch>
              <a:fillRect l="-49470" t="0" r="-14277" b="0"/>
            </a:stretch>
          </a:blipFill>
        </p:spPr>
      </p:sp>
      <p:sp>
        <p:nvSpPr>
          <p:cNvPr name="Freeform 3" id="3"/>
          <p:cNvSpPr/>
          <p:nvPr/>
        </p:nvSpPr>
        <p:spPr>
          <a:xfrm flipH="false" flipV="false" rot="0">
            <a:off x="12267570" y="6847432"/>
            <a:ext cx="697227" cy="697227"/>
          </a:xfrm>
          <a:custGeom>
            <a:avLst/>
            <a:gdLst/>
            <a:ahLst/>
            <a:cxnLst/>
            <a:rect r="r" b="b" t="t" l="l"/>
            <a:pathLst>
              <a:path h="697227" w="697227">
                <a:moveTo>
                  <a:pt x="0" y="0"/>
                </a:moveTo>
                <a:lnTo>
                  <a:pt x="697227" y="0"/>
                </a:lnTo>
                <a:lnTo>
                  <a:pt x="697227" y="697227"/>
                </a:lnTo>
                <a:lnTo>
                  <a:pt x="0" y="69722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858790" y="1392748"/>
            <a:ext cx="7667335" cy="934709"/>
          </a:xfrm>
          <a:prstGeom prst="rect">
            <a:avLst/>
          </a:prstGeom>
        </p:spPr>
        <p:txBody>
          <a:bodyPr anchor="t" rtlCol="false" tIns="0" lIns="0" bIns="0" rIns="0">
            <a:spAutoFit/>
          </a:bodyPr>
          <a:lstStyle/>
          <a:p>
            <a:pPr>
              <a:lnSpc>
                <a:spcPts val="7280"/>
              </a:lnSpc>
            </a:pPr>
            <a:r>
              <a:rPr lang="en-US" sz="5200">
                <a:solidFill>
                  <a:srgbClr val="000000"/>
                </a:solidFill>
                <a:latin typeface="Poppins Semi-Bold"/>
              </a:rPr>
              <a:t>OUTLINE</a:t>
            </a:r>
          </a:p>
        </p:txBody>
      </p:sp>
      <p:sp>
        <p:nvSpPr>
          <p:cNvPr name="TextBox 5" id="5"/>
          <p:cNvSpPr txBox="true"/>
          <p:nvPr/>
        </p:nvSpPr>
        <p:spPr>
          <a:xfrm rot="0">
            <a:off x="10858790" y="3707483"/>
            <a:ext cx="5892319" cy="4484369"/>
          </a:xfrm>
          <a:prstGeom prst="rect">
            <a:avLst/>
          </a:prstGeom>
        </p:spPr>
        <p:txBody>
          <a:bodyPr anchor="t" rtlCol="false" tIns="0" lIns="0" bIns="0" rIns="0">
            <a:spAutoFit/>
          </a:bodyPr>
          <a:lstStyle/>
          <a:p>
            <a:pPr>
              <a:lnSpc>
                <a:spcPts val="5130"/>
              </a:lnSpc>
            </a:pPr>
            <a:r>
              <a:rPr lang="en-US" sz="2700">
                <a:solidFill>
                  <a:srgbClr val="000000"/>
                </a:solidFill>
                <a:latin typeface="Lato Bold"/>
              </a:rPr>
              <a:t>1) Business Problem</a:t>
            </a:r>
          </a:p>
          <a:p>
            <a:pPr>
              <a:lnSpc>
                <a:spcPts val="5130"/>
              </a:lnSpc>
            </a:pPr>
          </a:p>
          <a:p>
            <a:pPr>
              <a:lnSpc>
                <a:spcPts val="5130"/>
              </a:lnSpc>
            </a:pPr>
            <a:r>
              <a:rPr lang="en-US" sz="2700">
                <a:solidFill>
                  <a:srgbClr val="000000"/>
                </a:solidFill>
                <a:latin typeface="Lato Bold"/>
              </a:rPr>
              <a:t> 2) Data </a:t>
            </a:r>
          </a:p>
          <a:p>
            <a:pPr>
              <a:lnSpc>
                <a:spcPts val="5130"/>
              </a:lnSpc>
            </a:pPr>
          </a:p>
          <a:p>
            <a:pPr>
              <a:lnSpc>
                <a:spcPts val="5130"/>
              </a:lnSpc>
            </a:pPr>
            <a:r>
              <a:rPr lang="en-US" sz="2700">
                <a:solidFill>
                  <a:srgbClr val="000000"/>
                </a:solidFill>
                <a:latin typeface="Lato Bold"/>
              </a:rPr>
              <a:t>3) Methods </a:t>
            </a:r>
          </a:p>
          <a:p>
            <a:pPr>
              <a:lnSpc>
                <a:spcPts val="5130"/>
              </a:lnSpc>
            </a:pPr>
          </a:p>
          <a:p>
            <a:pPr>
              <a:lnSpc>
                <a:spcPts val="5130"/>
              </a:lnSpc>
            </a:pPr>
            <a:r>
              <a:rPr lang="en-US" sz="2700">
                <a:solidFill>
                  <a:srgbClr val="000000"/>
                </a:solidFill>
                <a:latin typeface="Lato Bold"/>
              </a:rPr>
              <a:t>4) Results </a:t>
            </a:r>
          </a:p>
        </p:txBody>
      </p:sp>
      <p:sp>
        <p:nvSpPr>
          <p:cNvPr name="TextBox 6" id="6"/>
          <p:cNvSpPr txBox="true"/>
          <p:nvPr/>
        </p:nvSpPr>
        <p:spPr>
          <a:xfrm rot="0">
            <a:off x="12267570" y="7772075"/>
            <a:ext cx="3898084" cy="830577"/>
          </a:xfrm>
          <a:prstGeom prst="rect">
            <a:avLst/>
          </a:prstGeom>
        </p:spPr>
        <p:txBody>
          <a:bodyPr anchor="t" rtlCol="false" tIns="0" lIns="0" bIns="0" rIns="0">
            <a:spAutoFit/>
          </a:bodyPr>
          <a:lstStyle/>
          <a:p>
            <a:pPr>
              <a:lnSpc>
                <a:spcPts val="3420"/>
              </a:lnSpc>
            </a:pPr>
            <a:r>
              <a:rPr lang="en-US" sz="1800">
                <a:solidFill>
                  <a:srgbClr val="FFFFFF"/>
                </a:solidFill>
                <a:latin typeface="Lato"/>
              </a:rPr>
              <a:t>Livestock products include meat, milk, eggs, and clothing (such as wool).</a:t>
            </a:r>
          </a:p>
        </p:txBody>
      </p:sp>
      <p:sp>
        <p:nvSpPr>
          <p:cNvPr name="TextBox 7" id="7"/>
          <p:cNvSpPr txBox="true"/>
          <p:nvPr/>
        </p:nvSpPr>
        <p:spPr>
          <a:xfrm rot="0">
            <a:off x="13297301" y="6714082"/>
            <a:ext cx="2196168" cy="830577"/>
          </a:xfrm>
          <a:prstGeom prst="rect">
            <a:avLst/>
          </a:prstGeom>
        </p:spPr>
        <p:txBody>
          <a:bodyPr anchor="t" rtlCol="false" tIns="0" lIns="0" bIns="0" rIns="0">
            <a:spAutoFit/>
          </a:bodyPr>
          <a:lstStyle/>
          <a:p>
            <a:pPr>
              <a:lnSpc>
                <a:spcPts val="3420"/>
              </a:lnSpc>
            </a:pPr>
            <a:r>
              <a:rPr lang="en-US" sz="1800">
                <a:solidFill>
                  <a:srgbClr val="FFFFFF"/>
                </a:solidFill>
                <a:latin typeface="Lato"/>
              </a:rPr>
              <a:t>As a source of social and cultural status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696627" y="7933"/>
            <a:ext cx="4591373" cy="10279067"/>
            <a:chOff x="0" y="0"/>
            <a:chExt cx="1209250" cy="2707244"/>
          </a:xfrm>
        </p:grpSpPr>
        <p:sp>
          <p:nvSpPr>
            <p:cNvPr name="Freeform 3" id="3"/>
            <p:cNvSpPr/>
            <p:nvPr/>
          </p:nvSpPr>
          <p:spPr>
            <a:xfrm flipH="false" flipV="false" rot="0">
              <a:off x="0" y="0"/>
              <a:ext cx="1209251" cy="2707244"/>
            </a:xfrm>
            <a:custGeom>
              <a:avLst/>
              <a:gdLst/>
              <a:ahLst/>
              <a:cxnLst/>
              <a:rect r="r" b="b" t="t" l="l"/>
              <a:pathLst>
                <a:path h="2707244" w="1209251">
                  <a:moveTo>
                    <a:pt x="0" y="0"/>
                  </a:moveTo>
                  <a:lnTo>
                    <a:pt x="1209251" y="0"/>
                  </a:lnTo>
                  <a:lnTo>
                    <a:pt x="1209251" y="2707244"/>
                  </a:lnTo>
                  <a:lnTo>
                    <a:pt x="0" y="2707244"/>
                  </a:lnTo>
                  <a:close/>
                </a:path>
              </a:pathLst>
            </a:custGeom>
            <a:solidFill>
              <a:srgbClr val="FF0101"/>
            </a:solidFill>
          </p:spPr>
        </p:sp>
        <p:sp>
          <p:nvSpPr>
            <p:cNvPr name="TextBox 4" id="4"/>
            <p:cNvSpPr txBox="true"/>
            <p:nvPr/>
          </p:nvSpPr>
          <p:spPr>
            <a:xfrm>
              <a:off x="0" y="-38100"/>
              <a:ext cx="1209250" cy="274534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144000" y="1028700"/>
            <a:ext cx="8115300" cy="8222246"/>
          </a:xfrm>
          <a:custGeom>
            <a:avLst/>
            <a:gdLst/>
            <a:ahLst/>
            <a:cxnLst/>
            <a:rect r="r" b="b" t="t" l="l"/>
            <a:pathLst>
              <a:path h="8222246" w="8115300">
                <a:moveTo>
                  <a:pt x="0" y="0"/>
                </a:moveTo>
                <a:lnTo>
                  <a:pt x="8115300" y="0"/>
                </a:lnTo>
                <a:lnTo>
                  <a:pt x="8115300" y="8222246"/>
                </a:lnTo>
                <a:lnTo>
                  <a:pt x="0" y="8222246"/>
                </a:lnTo>
                <a:lnTo>
                  <a:pt x="0" y="0"/>
                </a:lnTo>
                <a:close/>
              </a:path>
            </a:pathLst>
          </a:custGeom>
          <a:blipFill>
            <a:blip r:embed="rId2"/>
            <a:stretch>
              <a:fillRect l="0" t="-5527" r="0" b="-5527"/>
            </a:stretch>
          </a:blipFill>
        </p:spPr>
      </p:sp>
      <p:sp>
        <p:nvSpPr>
          <p:cNvPr name="TextBox 6" id="6"/>
          <p:cNvSpPr txBox="true"/>
          <p:nvPr/>
        </p:nvSpPr>
        <p:spPr>
          <a:xfrm rot="0">
            <a:off x="1476665" y="1348215"/>
            <a:ext cx="5478199" cy="934709"/>
          </a:xfrm>
          <a:prstGeom prst="rect">
            <a:avLst/>
          </a:prstGeom>
        </p:spPr>
        <p:txBody>
          <a:bodyPr anchor="t" rtlCol="false" tIns="0" lIns="0" bIns="0" rIns="0">
            <a:spAutoFit/>
          </a:bodyPr>
          <a:lstStyle/>
          <a:p>
            <a:pPr>
              <a:lnSpc>
                <a:spcPts val="7280"/>
              </a:lnSpc>
            </a:pPr>
            <a:r>
              <a:rPr lang="en-US" sz="5200">
                <a:solidFill>
                  <a:srgbClr val="000000"/>
                </a:solidFill>
                <a:latin typeface="Poppins Semi-Bold"/>
              </a:rPr>
              <a:t>PROJECT</a:t>
            </a:r>
          </a:p>
        </p:txBody>
      </p:sp>
      <p:sp>
        <p:nvSpPr>
          <p:cNvPr name="TextBox 7" id="7"/>
          <p:cNvSpPr txBox="true"/>
          <p:nvPr/>
        </p:nvSpPr>
        <p:spPr>
          <a:xfrm rot="0">
            <a:off x="4755156" y="1409666"/>
            <a:ext cx="2727250" cy="93470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GOAL</a:t>
            </a:r>
          </a:p>
        </p:txBody>
      </p:sp>
      <p:sp>
        <p:nvSpPr>
          <p:cNvPr name="TextBox 8" id="8"/>
          <p:cNvSpPr txBox="true"/>
          <p:nvPr/>
        </p:nvSpPr>
        <p:spPr>
          <a:xfrm rot="0">
            <a:off x="1645647" y="3305444"/>
            <a:ext cx="6336813" cy="6806563"/>
          </a:xfrm>
          <a:prstGeom prst="rect">
            <a:avLst/>
          </a:prstGeom>
        </p:spPr>
        <p:txBody>
          <a:bodyPr anchor="t" rtlCol="false" tIns="0" lIns="0" bIns="0" rIns="0">
            <a:spAutoFit/>
          </a:bodyPr>
          <a:lstStyle/>
          <a:p>
            <a:pPr>
              <a:lnSpc>
                <a:spcPts val="4560"/>
              </a:lnSpc>
            </a:pPr>
            <a:r>
              <a:rPr lang="en-US" sz="2400">
                <a:solidFill>
                  <a:srgbClr val="000000"/>
                </a:solidFill>
                <a:latin typeface="Lato"/>
              </a:rPr>
              <a:t>Customer churn poses a significant challenge for companies, directly impacting revenue. In the competitive telecommunications industry, like SyriaTel, churn is prevalent. We aim to create predictive models to anticipate and prevent churn, supporting SyriaTel's retention strategies.</a:t>
            </a:r>
          </a:p>
          <a:p>
            <a:pPr>
              <a:lnSpc>
                <a:spcPts val="4560"/>
              </a:lnSpc>
            </a:pPr>
          </a:p>
          <a:p>
            <a:pPr>
              <a:lnSpc>
                <a:spcPts val="4560"/>
              </a:lnSpc>
            </a:pPr>
          </a:p>
          <a:p>
            <a:pPr>
              <a:lnSpc>
                <a:spcPts val="4560"/>
              </a:lnSpc>
            </a:pPr>
          </a:p>
          <a:p>
            <a:pPr>
              <a:lnSpc>
                <a:spcPts val="4560"/>
              </a:lnSpc>
            </a:pPr>
          </a:p>
          <a:p>
            <a:pPr>
              <a:lnSpc>
                <a:spcPts val="456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967460" y="3170344"/>
            <a:ext cx="4320540" cy="7116656"/>
            <a:chOff x="0" y="0"/>
            <a:chExt cx="1137920" cy="1874346"/>
          </a:xfrm>
        </p:grpSpPr>
        <p:sp>
          <p:nvSpPr>
            <p:cNvPr name="Freeform 3" id="3"/>
            <p:cNvSpPr/>
            <p:nvPr/>
          </p:nvSpPr>
          <p:spPr>
            <a:xfrm flipH="false" flipV="false" rot="0">
              <a:off x="0" y="0"/>
              <a:ext cx="1137920" cy="1874346"/>
            </a:xfrm>
            <a:custGeom>
              <a:avLst/>
              <a:gdLst/>
              <a:ahLst/>
              <a:cxnLst/>
              <a:rect r="r" b="b" t="t" l="l"/>
              <a:pathLst>
                <a:path h="1874346" w="1137920">
                  <a:moveTo>
                    <a:pt x="0" y="0"/>
                  </a:moveTo>
                  <a:lnTo>
                    <a:pt x="1137920" y="0"/>
                  </a:lnTo>
                  <a:lnTo>
                    <a:pt x="1137920" y="1874346"/>
                  </a:lnTo>
                  <a:lnTo>
                    <a:pt x="0" y="1874346"/>
                  </a:lnTo>
                  <a:close/>
                </a:path>
              </a:pathLst>
            </a:custGeom>
            <a:solidFill>
              <a:srgbClr val="FF0101"/>
            </a:solidFill>
          </p:spPr>
        </p:sp>
        <p:sp>
          <p:nvSpPr>
            <p:cNvPr name="TextBox 4" id="4"/>
            <p:cNvSpPr txBox="true"/>
            <p:nvPr/>
          </p:nvSpPr>
          <p:spPr>
            <a:xfrm>
              <a:off x="0" y="-38100"/>
              <a:ext cx="1137920" cy="1912446"/>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575136" y="1028700"/>
            <a:ext cx="7974525" cy="8229600"/>
          </a:xfrm>
          <a:custGeom>
            <a:avLst/>
            <a:gdLst/>
            <a:ahLst/>
            <a:cxnLst/>
            <a:rect r="r" b="b" t="t" l="l"/>
            <a:pathLst>
              <a:path h="8229600" w="7974525">
                <a:moveTo>
                  <a:pt x="0" y="0"/>
                </a:moveTo>
                <a:lnTo>
                  <a:pt x="7974525" y="0"/>
                </a:lnTo>
                <a:lnTo>
                  <a:pt x="7974525" y="8229600"/>
                </a:lnTo>
                <a:lnTo>
                  <a:pt x="0" y="8229600"/>
                </a:lnTo>
                <a:lnTo>
                  <a:pt x="0" y="0"/>
                </a:lnTo>
                <a:close/>
              </a:path>
            </a:pathLst>
          </a:custGeom>
          <a:blipFill>
            <a:blip r:embed="rId2"/>
            <a:stretch>
              <a:fillRect l="-22929" t="0" r="-31771" b="0"/>
            </a:stretch>
          </a:blipFill>
        </p:spPr>
      </p:sp>
      <p:sp>
        <p:nvSpPr>
          <p:cNvPr name="TextBox 6" id="6"/>
          <p:cNvSpPr txBox="true"/>
          <p:nvPr/>
        </p:nvSpPr>
        <p:spPr>
          <a:xfrm rot="0">
            <a:off x="1817784" y="1707627"/>
            <a:ext cx="7326216" cy="934709"/>
          </a:xfrm>
          <a:prstGeom prst="rect">
            <a:avLst/>
          </a:prstGeom>
        </p:spPr>
        <p:txBody>
          <a:bodyPr anchor="t" rtlCol="false" tIns="0" lIns="0" bIns="0" rIns="0">
            <a:spAutoFit/>
          </a:bodyPr>
          <a:lstStyle/>
          <a:p>
            <a:pPr>
              <a:lnSpc>
                <a:spcPts val="7280"/>
              </a:lnSpc>
            </a:pPr>
            <a:r>
              <a:rPr lang="en-US" sz="5200">
                <a:solidFill>
                  <a:srgbClr val="000000"/>
                </a:solidFill>
                <a:latin typeface="Poppins Semi-Bold"/>
              </a:rPr>
              <a:t>DATA</a:t>
            </a:r>
          </a:p>
        </p:txBody>
      </p:sp>
      <p:sp>
        <p:nvSpPr>
          <p:cNvPr name="TextBox 7" id="7"/>
          <p:cNvSpPr txBox="true"/>
          <p:nvPr/>
        </p:nvSpPr>
        <p:spPr>
          <a:xfrm rot="0">
            <a:off x="1817784" y="4050937"/>
            <a:ext cx="6915676" cy="3949063"/>
          </a:xfrm>
          <a:prstGeom prst="rect">
            <a:avLst/>
          </a:prstGeom>
        </p:spPr>
        <p:txBody>
          <a:bodyPr anchor="t" rtlCol="false" tIns="0" lIns="0" bIns="0" rIns="0">
            <a:spAutoFit/>
          </a:bodyPr>
          <a:lstStyle/>
          <a:p>
            <a:pPr>
              <a:lnSpc>
                <a:spcPts val="4560"/>
              </a:lnSpc>
            </a:pPr>
            <a:r>
              <a:rPr lang="en-US" sz="2400">
                <a:solidFill>
                  <a:srgbClr val="000000"/>
                </a:solidFill>
                <a:latin typeface="Lato"/>
              </a:rPr>
              <a:t>Our data, sourced from Syriatel Telecommunications (Downloaded from Kaggle website)  includes comprehensive customer service records, encompassing various customer details and usage metrics such as calls, charges, and churn status.          </a:t>
            </a:r>
          </a:p>
          <a:p>
            <a:pPr>
              <a:lnSpc>
                <a:spcPts val="4560"/>
              </a:lnSpc>
            </a:pPr>
          </a:p>
        </p:txBody>
      </p:sp>
      <p:sp>
        <p:nvSpPr>
          <p:cNvPr name="TextBox 8" id="8"/>
          <p:cNvSpPr txBox="true"/>
          <p:nvPr/>
        </p:nvSpPr>
        <p:spPr>
          <a:xfrm rot="0">
            <a:off x="1954622" y="7898030"/>
            <a:ext cx="2103817" cy="316228"/>
          </a:xfrm>
          <a:prstGeom prst="rect">
            <a:avLst/>
          </a:prstGeom>
        </p:spPr>
        <p:txBody>
          <a:bodyPr anchor="t" rtlCol="false" tIns="0" lIns="0" bIns="0" rIns="0">
            <a:spAutoFit/>
          </a:bodyPr>
          <a:lstStyle/>
          <a:p>
            <a:pPr algn="ctr">
              <a:lnSpc>
                <a:spcPts val="2520"/>
              </a:lnSpc>
            </a:pPr>
            <a:r>
              <a:rPr lang="en-US" sz="1800" spc="322">
                <a:solidFill>
                  <a:srgbClr val="FFFFFF"/>
                </a:solidFill>
                <a:latin typeface="Lato Bold"/>
              </a:rPr>
              <a:t>CLICK HERE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696627" y="7933"/>
            <a:ext cx="4591373" cy="10279067"/>
            <a:chOff x="0" y="0"/>
            <a:chExt cx="1209250" cy="2707244"/>
          </a:xfrm>
        </p:grpSpPr>
        <p:sp>
          <p:nvSpPr>
            <p:cNvPr name="Freeform 3" id="3"/>
            <p:cNvSpPr/>
            <p:nvPr/>
          </p:nvSpPr>
          <p:spPr>
            <a:xfrm flipH="false" flipV="false" rot="0">
              <a:off x="0" y="0"/>
              <a:ext cx="1209251" cy="2707244"/>
            </a:xfrm>
            <a:custGeom>
              <a:avLst/>
              <a:gdLst/>
              <a:ahLst/>
              <a:cxnLst/>
              <a:rect r="r" b="b" t="t" l="l"/>
              <a:pathLst>
                <a:path h="2707244" w="1209251">
                  <a:moveTo>
                    <a:pt x="0" y="0"/>
                  </a:moveTo>
                  <a:lnTo>
                    <a:pt x="1209251" y="0"/>
                  </a:lnTo>
                  <a:lnTo>
                    <a:pt x="1209251" y="2707244"/>
                  </a:lnTo>
                  <a:lnTo>
                    <a:pt x="0" y="2707244"/>
                  </a:lnTo>
                  <a:close/>
                </a:path>
              </a:pathLst>
            </a:custGeom>
            <a:solidFill>
              <a:srgbClr val="FF0101"/>
            </a:solidFill>
          </p:spPr>
        </p:sp>
        <p:sp>
          <p:nvSpPr>
            <p:cNvPr name="TextBox 4" id="4"/>
            <p:cNvSpPr txBox="true"/>
            <p:nvPr/>
          </p:nvSpPr>
          <p:spPr>
            <a:xfrm>
              <a:off x="0" y="-38100"/>
              <a:ext cx="1209250" cy="2745344"/>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782004" y="1409666"/>
            <a:ext cx="3349452" cy="93470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METHOD</a:t>
            </a:r>
          </a:p>
        </p:txBody>
      </p:sp>
      <p:sp>
        <p:nvSpPr>
          <p:cNvPr name="TextBox 6" id="6"/>
          <p:cNvSpPr txBox="true"/>
          <p:nvPr/>
        </p:nvSpPr>
        <p:spPr>
          <a:xfrm rot="0">
            <a:off x="1645647" y="2791094"/>
            <a:ext cx="6901320" cy="9092565"/>
          </a:xfrm>
          <a:prstGeom prst="rect">
            <a:avLst/>
          </a:prstGeom>
        </p:spPr>
        <p:txBody>
          <a:bodyPr anchor="t" rtlCol="false" tIns="0" lIns="0" bIns="0" rIns="0">
            <a:spAutoFit/>
          </a:bodyPr>
          <a:lstStyle/>
          <a:p>
            <a:pPr>
              <a:lnSpc>
                <a:spcPts val="4559"/>
              </a:lnSpc>
            </a:pPr>
            <a:r>
              <a:rPr lang="en-US" sz="2400" spc="172">
                <a:solidFill>
                  <a:srgbClr val="000000"/>
                </a:solidFill>
                <a:latin typeface="Lato"/>
              </a:rPr>
              <a:t>1) Data Loading and understanding</a:t>
            </a:r>
          </a:p>
          <a:p>
            <a:pPr>
              <a:lnSpc>
                <a:spcPts val="4559"/>
              </a:lnSpc>
            </a:pPr>
          </a:p>
          <a:p>
            <a:pPr>
              <a:lnSpc>
                <a:spcPts val="4559"/>
              </a:lnSpc>
            </a:pPr>
            <a:r>
              <a:rPr lang="en-US" sz="2400" spc="172">
                <a:solidFill>
                  <a:srgbClr val="000000"/>
                </a:solidFill>
                <a:latin typeface="Lato"/>
              </a:rPr>
              <a:t>2) Data Preparation</a:t>
            </a:r>
          </a:p>
          <a:p>
            <a:pPr>
              <a:lnSpc>
                <a:spcPts val="4559"/>
              </a:lnSpc>
            </a:pPr>
          </a:p>
          <a:p>
            <a:pPr>
              <a:lnSpc>
                <a:spcPts val="4559"/>
              </a:lnSpc>
            </a:pPr>
            <a:r>
              <a:rPr lang="en-US" sz="2400" spc="172">
                <a:solidFill>
                  <a:srgbClr val="000000"/>
                </a:solidFill>
                <a:latin typeface="Lato"/>
              </a:rPr>
              <a:t>3) Distribution of data</a:t>
            </a:r>
          </a:p>
          <a:p>
            <a:pPr>
              <a:lnSpc>
                <a:spcPts val="4559"/>
              </a:lnSpc>
            </a:pPr>
          </a:p>
          <a:p>
            <a:pPr>
              <a:lnSpc>
                <a:spcPts val="4559"/>
              </a:lnSpc>
            </a:pPr>
            <a:r>
              <a:rPr lang="en-US" sz="2400" spc="172">
                <a:solidFill>
                  <a:srgbClr val="000000"/>
                </a:solidFill>
                <a:latin typeface="Lato"/>
              </a:rPr>
              <a:t>4) Data Pre-processing</a:t>
            </a:r>
          </a:p>
          <a:p>
            <a:pPr>
              <a:lnSpc>
                <a:spcPts val="4559"/>
              </a:lnSpc>
            </a:pPr>
          </a:p>
          <a:p>
            <a:pPr>
              <a:lnSpc>
                <a:spcPts val="4559"/>
              </a:lnSpc>
            </a:pPr>
            <a:r>
              <a:rPr lang="en-US" sz="2400" spc="172">
                <a:solidFill>
                  <a:srgbClr val="000000"/>
                </a:solidFill>
                <a:latin typeface="Lato"/>
              </a:rPr>
              <a:t>5) Model development and evaluaion</a:t>
            </a:r>
          </a:p>
          <a:p>
            <a:pPr>
              <a:lnSpc>
                <a:spcPts val="4559"/>
              </a:lnSpc>
            </a:pPr>
          </a:p>
          <a:p>
            <a:pPr>
              <a:lnSpc>
                <a:spcPts val="4559"/>
              </a:lnSpc>
            </a:pPr>
            <a:r>
              <a:rPr lang="en-US" sz="2400" spc="172">
                <a:solidFill>
                  <a:srgbClr val="000000"/>
                </a:solidFill>
                <a:latin typeface="Lato"/>
              </a:rPr>
              <a:t>6) Model Optimization</a:t>
            </a:r>
          </a:p>
          <a:p>
            <a:pPr>
              <a:lnSpc>
                <a:spcPts val="4559"/>
              </a:lnSpc>
            </a:pPr>
          </a:p>
          <a:p>
            <a:pPr>
              <a:lnSpc>
                <a:spcPts val="4559"/>
              </a:lnSpc>
            </a:pPr>
          </a:p>
          <a:p>
            <a:pPr>
              <a:lnSpc>
                <a:spcPts val="4559"/>
              </a:lnSpc>
            </a:pPr>
          </a:p>
          <a:p>
            <a:pPr>
              <a:lnSpc>
                <a:spcPts val="4559"/>
              </a:lnSpc>
            </a:pPr>
          </a:p>
          <a:p>
            <a:pPr>
              <a:lnSpc>
                <a:spcPts val="4559"/>
              </a:lnSpc>
            </a:pPr>
          </a:p>
        </p:txBody>
      </p:sp>
      <p:sp>
        <p:nvSpPr>
          <p:cNvPr name="Freeform 7" id="7"/>
          <p:cNvSpPr/>
          <p:nvPr/>
        </p:nvSpPr>
        <p:spPr>
          <a:xfrm flipH="false" flipV="false" rot="0">
            <a:off x="9122468" y="1028700"/>
            <a:ext cx="8713215" cy="8829040"/>
          </a:xfrm>
          <a:custGeom>
            <a:avLst/>
            <a:gdLst/>
            <a:ahLst/>
            <a:cxnLst/>
            <a:rect r="r" b="b" t="t" l="l"/>
            <a:pathLst>
              <a:path h="8829040" w="8713215">
                <a:moveTo>
                  <a:pt x="0" y="0"/>
                </a:moveTo>
                <a:lnTo>
                  <a:pt x="8713215" y="0"/>
                </a:lnTo>
                <a:lnTo>
                  <a:pt x="8713215" y="8829040"/>
                </a:lnTo>
                <a:lnTo>
                  <a:pt x="0" y="8829040"/>
                </a:lnTo>
                <a:lnTo>
                  <a:pt x="0" y="0"/>
                </a:lnTo>
                <a:close/>
              </a:path>
            </a:pathLst>
          </a:custGeom>
          <a:blipFill>
            <a:blip r:embed="rId2"/>
            <a:stretch>
              <a:fillRect l="-17277" t="0" r="-34527"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696627" y="7933"/>
            <a:ext cx="4591373" cy="3944135"/>
            <a:chOff x="0" y="0"/>
            <a:chExt cx="1209250" cy="1038785"/>
          </a:xfrm>
        </p:grpSpPr>
        <p:sp>
          <p:nvSpPr>
            <p:cNvPr name="Freeform 3" id="3"/>
            <p:cNvSpPr/>
            <p:nvPr/>
          </p:nvSpPr>
          <p:spPr>
            <a:xfrm flipH="false" flipV="false" rot="0">
              <a:off x="0" y="0"/>
              <a:ext cx="1209251" cy="1038785"/>
            </a:xfrm>
            <a:custGeom>
              <a:avLst/>
              <a:gdLst/>
              <a:ahLst/>
              <a:cxnLst/>
              <a:rect r="r" b="b" t="t" l="l"/>
              <a:pathLst>
                <a:path h="1038785" w="1209251">
                  <a:moveTo>
                    <a:pt x="0" y="0"/>
                  </a:moveTo>
                  <a:lnTo>
                    <a:pt x="1209251" y="0"/>
                  </a:lnTo>
                  <a:lnTo>
                    <a:pt x="1209251" y="1038785"/>
                  </a:lnTo>
                  <a:lnTo>
                    <a:pt x="0" y="1038785"/>
                  </a:lnTo>
                  <a:close/>
                </a:path>
              </a:pathLst>
            </a:custGeom>
            <a:solidFill>
              <a:srgbClr val="FF0101"/>
            </a:solidFill>
          </p:spPr>
        </p:sp>
        <p:sp>
          <p:nvSpPr>
            <p:cNvPr name="TextBox 4" id="4"/>
            <p:cNvSpPr txBox="true"/>
            <p:nvPr/>
          </p:nvSpPr>
          <p:spPr>
            <a:xfrm>
              <a:off x="0" y="-38100"/>
              <a:ext cx="1209250" cy="107688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144000" y="0"/>
            <a:ext cx="8115300" cy="10287000"/>
          </a:xfrm>
          <a:custGeom>
            <a:avLst/>
            <a:gdLst/>
            <a:ahLst/>
            <a:cxnLst/>
            <a:rect r="r" b="b" t="t" l="l"/>
            <a:pathLst>
              <a:path h="10287000" w="8115300">
                <a:moveTo>
                  <a:pt x="0" y="0"/>
                </a:moveTo>
                <a:lnTo>
                  <a:pt x="8115300" y="0"/>
                </a:lnTo>
                <a:lnTo>
                  <a:pt x="8115300" y="10287000"/>
                </a:lnTo>
                <a:lnTo>
                  <a:pt x="0" y="10287000"/>
                </a:lnTo>
                <a:lnTo>
                  <a:pt x="0" y="0"/>
                </a:lnTo>
                <a:close/>
              </a:path>
            </a:pathLst>
          </a:custGeom>
          <a:blipFill>
            <a:blip r:embed="rId2"/>
            <a:stretch>
              <a:fillRect l="-45040" t="0" r="-45040" b="0"/>
            </a:stretch>
          </a:blipFill>
        </p:spPr>
      </p:sp>
      <p:sp>
        <p:nvSpPr>
          <p:cNvPr name="TextBox 6" id="6"/>
          <p:cNvSpPr txBox="true"/>
          <p:nvPr/>
        </p:nvSpPr>
        <p:spPr>
          <a:xfrm rot="0">
            <a:off x="2057852" y="533400"/>
            <a:ext cx="5478199" cy="93470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RESULTS</a:t>
            </a:r>
          </a:p>
        </p:txBody>
      </p:sp>
      <p:sp>
        <p:nvSpPr>
          <p:cNvPr name="TextBox 7" id="7"/>
          <p:cNvSpPr txBox="true"/>
          <p:nvPr/>
        </p:nvSpPr>
        <p:spPr>
          <a:xfrm rot="0">
            <a:off x="674549" y="1645923"/>
            <a:ext cx="6861502" cy="10807063"/>
          </a:xfrm>
          <a:prstGeom prst="rect">
            <a:avLst/>
          </a:prstGeom>
        </p:spPr>
        <p:txBody>
          <a:bodyPr anchor="t" rtlCol="false" tIns="0" lIns="0" bIns="0" rIns="0">
            <a:spAutoFit/>
          </a:bodyPr>
          <a:lstStyle/>
          <a:p>
            <a:pPr algn="just">
              <a:lnSpc>
                <a:spcPts val="4560"/>
              </a:lnSpc>
            </a:pPr>
            <a:r>
              <a:rPr lang="en-US" sz="2400">
                <a:solidFill>
                  <a:srgbClr val="000000"/>
                </a:solidFill>
                <a:latin typeface="Lato"/>
              </a:rPr>
              <a:t>Our analysis identified the following key factors impacting customer churn:</a:t>
            </a:r>
          </a:p>
          <a:p>
            <a:pPr algn="just" marL="518165" indent="-259082" lvl="1">
              <a:lnSpc>
                <a:spcPts val="4560"/>
              </a:lnSpc>
              <a:buFont typeface="Arial"/>
              <a:buChar char="•"/>
            </a:pPr>
            <a:r>
              <a:rPr lang="en-US" sz="2400">
                <a:solidFill>
                  <a:srgbClr val="000000"/>
                </a:solidFill>
                <a:latin typeface="Lato"/>
              </a:rPr>
              <a:t>Total Day Minutes: Usage during daytime.</a:t>
            </a:r>
          </a:p>
          <a:p>
            <a:pPr algn="just" marL="518165" indent="-259082" lvl="1">
              <a:lnSpc>
                <a:spcPts val="4560"/>
              </a:lnSpc>
              <a:buFont typeface="Arial"/>
              <a:buChar char="•"/>
            </a:pPr>
            <a:r>
              <a:rPr lang="en-US" sz="2400">
                <a:solidFill>
                  <a:srgbClr val="000000"/>
                </a:solidFill>
                <a:latin typeface="Lato"/>
              </a:rPr>
              <a:t>Total International Minutes: Usage of international minutes.</a:t>
            </a:r>
          </a:p>
          <a:p>
            <a:pPr algn="just" marL="518165" indent="-259082" lvl="1">
              <a:lnSpc>
                <a:spcPts val="4560"/>
              </a:lnSpc>
              <a:buFont typeface="Arial"/>
              <a:buChar char="•"/>
            </a:pPr>
            <a:r>
              <a:rPr lang="en-US" sz="2400">
                <a:solidFill>
                  <a:srgbClr val="000000"/>
                </a:solidFill>
                <a:latin typeface="Lato"/>
              </a:rPr>
              <a:t>Total Day Charge: Billed cost for daytime calls.</a:t>
            </a:r>
          </a:p>
          <a:p>
            <a:pPr algn="just" marL="518165" indent="-259082" lvl="1">
              <a:lnSpc>
                <a:spcPts val="4560"/>
              </a:lnSpc>
              <a:buFont typeface="Arial"/>
              <a:buChar char="•"/>
            </a:pPr>
            <a:r>
              <a:rPr lang="en-US" sz="2400">
                <a:solidFill>
                  <a:srgbClr val="000000"/>
                </a:solidFill>
                <a:latin typeface="Lato"/>
              </a:rPr>
              <a:t>Total Evening Charge: Billed cost for evening calls.</a:t>
            </a:r>
          </a:p>
          <a:p>
            <a:pPr algn="just" marL="518165" indent="-259082" lvl="1">
              <a:lnSpc>
                <a:spcPts val="4560"/>
              </a:lnSpc>
              <a:buFont typeface="Arial"/>
              <a:buChar char="•"/>
            </a:pPr>
            <a:r>
              <a:rPr lang="en-US" sz="2400">
                <a:solidFill>
                  <a:srgbClr val="000000"/>
                </a:solidFill>
                <a:latin typeface="Lato"/>
              </a:rPr>
              <a:t>Customer Service Calls: Number of calls to Customer Service.</a:t>
            </a:r>
          </a:p>
          <a:p>
            <a:pPr algn="just" marL="518165" indent="-259082" lvl="1">
              <a:lnSpc>
                <a:spcPts val="4560"/>
              </a:lnSpc>
              <a:buFont typeface="Arial"/>
              <a:buChar char="•"/>
            </a:pPr>
            <a:r>
              <a:rPr lang="en-US" sz="2400">
                <a:solidFill>
                  <a:srgbClr val="000000"/>
                </a:solidFill>
                <a:latin typeface="Lato"/>
              </a:rPr>
              <a:t>International Calls: Total international call count.</a:t>
            </a:r>
          </a:p>
          <a:p>
            <a:pPr algn="just" marL="518165" indent="-259082" lvl="1">
              <a:lnSpc>
                <a:spcPts val="4560"/>
              </a:lnSpc>
              <a:buFont typeface="Arial"/>
              <a:buChar char="•"/>
            </a:pPr>
            <a:r>
              <a:rPr lang="en-US" sz="2400">
                <a:solidFill>
                  <a:srgbClr val="000000"/>
                </a:solidFill>
                <a:latin typeface="Lato"/>
              </a:rPr>
              <a:t>Total Charge: </a:t>
            </a:r>
            <a:r>
              <a:rPr lang="en-US" sz="2400">
                <a:solidFill>
                  <a:srgbClr val="000000"/>
                </a:solidFill>
                <a:latin typeface="Lato"/>
              </a:rPr>
              <a:t>Sum of Day, Evening, Night, and International charges.</a:t>
            </a:r>
          </a:p>
          <a:p>
            <a:pPr algn="just">
              <a:lnSpc>
                <a:spcPts val="4560"/>
              </a:lnSpc>
            </a:pPr>
          </a:p>
          <a:p>
            <a:pPr algn="just">
              <a:lnSpc>
                <a:spcPts val="4560"/>
              </a:lnSpc>
            </a:pPr>
          </a:p>
          <a:p>
            <a:pPr algn="just">
              <a:lnSpc>
                <a:spcPts val="4560"/>
              </a:lnSpc>
            </a:pPr>
          </a:p>
          <a:p>
            <a:pPr algn="just">
              <a:lnSpc>
                <a:spcPts val="4560"/>
              </a:lnSpc>
            </a:pPr>
          </a:p>
          <a:p>
            <a:pPr algn="just">
              <a:lnSpc>
                <a:spcPts val="456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696627" y="7933"/>
            <a:ext cx="4591373" cy="3944135"/>
            <a:chOff x="0" y="0"/>
            <a:chExt cx="1209250" cy="1038785"/>
          </a:xfrm>
        </p:grpSpPr>
        <p:sp>
          <p:nvSpPr>
            <p:cNvPr name="Freeform 3" id="3"/>
            <p:cNvSpPr/>
            <p:nvPr/>
          </p:nvSpPr>
          <p:spPr>
            <a:xfrm flipH="false" flipV="false" rot="0">
              <a:off x="0" y="0"/>
              <a:ext cx="1209251" cy="1038785"/>
            </a:xfrm>
            <a:custGeom>
              <a:avLst/>
              <a:gdLst/>
              <a:ahLst/>
              <a:cxnLst/>
              <a:rect r="r" b="b" t="t" l="l"/>
              <a:pathLst>
                <a:path h="1038785" w="1209251">
                  <a:moveTo>
                    <a:pt x="0" y="0"/>
                  </a:moveTo>
                  <a:lnTo>
                    <a:pt x="1209251" y="0"/>
                  </a:lnTo>
                  <a:lnTo>
                    <a:pt x="1209251" y="1038785"/>
                  </a:lnTo>
                  <a:lnTo>
                    <a:pt x="0" y="1038785"/>
                  </a:lnTo>
                  <a:close/>
                </a:path>
              </a:pathLst>
            </a:custGeom>
            <a:solidFill>
              <a:srgbClr val="FF0101"/>
            </a:solidFill>
          </p:spPr>
        </p:sp>
        <p:sp>
          <p:nvSpPr>
            <p:cNvPr name="TextBox 4" id="4"/>
            <p:cNvSpPr txBox="true"/>
            <p:nvPr/>
          </p:nvSpPr>
          <p:spPr>
            <a:xfrm>
              <a:off x="0" y="-38100"/>
              <a:ext cx="1209250" cy="107688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144000" y="0"/>
            <a:ext cx="8115300" cy="10287000"/>
          </a:xfrm>
          <a:custGeom>
            <a:avLst/>
            <a:gdLst/>
            <a:ahLst/>
            <a:cxnLst/>
            <a:rect r="r" b="b" t="t" l="l"/>
            <a:pathLst>
              <a:path h="10287000" w="8115300">
                <a:moveTo>
                  <a:pt x="0" y="0"/>
                </a:moveTo>
                <a:lnTo>
                  <a:pt x="8115300" y="0"/>
                </a:lnTo>
                <a:lnTo>
                  <a:pt x="8115300" y="10287000"/>
                </a:lnTo>
                <a:lnTo>
                  <a:pt x="0" y="10287000"/>
                </a:lnTo>
                <a:lnTo>
                  <a:pt x="0" y="0"/>
                </a:lnTo>
                <a:close/>
              </a:path>
            </a:pathLst>
          </a:custGeom>
          <a:blipFill>
            <a:blip r:embed="rId2"/>
            <a:stretch>
              <a:fillRect l="-55707" t="0" r="-55707" b="0"/>
            </a:stretch>
          </a:blipFill>
        </p:spPr>
      </p:sp>
      <p:sp>
        <p:nvSpPr>
          <p:cNvPr name="TextBox 6" id="6"/>
          <p:cNvSpPr txBox="true"/>
          <p:nvPr/>
        </p:nvSpPr>
        <p:spPr>
          <a:xfrm rot="0">
            <a:off x="2057852" y="533400"/>
            <a:ext cx="5478199" cy="934709"/>
          </a:xfrm>
          <a:prstGeom prst="rect">
            <a:avLst/>
          </a:prstGeom>
        </p:spPr>
        <p:txBody>
          <a:bodyPr anchor="t" rtlCol="false" tIns="0" lIns="0" bIns="0" rIns="0">
            <a:spAutoFit/>
          </a:bodyPr>
          <a:lstStyle/>
          <a:p>
            <a:pPr>
              <a:lnSpc>
                <a:spcPts val="7280"/>
              </a:lnSpc>
            </a:pPr>
            <a:r>
              <a:rPr lang="en-US" sz="5200">
                <a:solidFill>
                  <a:srgbClr val="FF0101"/>
                </a:solidFill>
                <a:latin typeface="Poppins Semi-Bold"/>
              </a:rPr>
              <a:t>RESULTS</a:t>
            </a:r>
          </a:p>
        </p:txBody>
      </p:sp>
      <p:sp>
        <p:nvSpPr>
          <p:cNvPr name="TextBox 7" id="7"/>
          <p:cNvSpPr txBox="true"/>
          <p:nvPr/>
        </p:nvSpPr>
        <p:spPr>
          <a:xfrm rot="0">
            <a:off x="1028700" y="1645923"/>
            <a:ext cx="6507351" cy="6235063"/>
          </a:xfrm>
          <a:prstGeom prst="rect">
            <a:avLst/>
          </a:prstGeom>
        </p:spPr>
        <p:txBody>
          <a:bodyPr anchor="t" rtlCol="false" tIns="0" lIns="0" bIns="0" rIns="0">
            <a:spAutoFit/>
          </a:bodyPr>
          <a:lstStyle/>
          <a:p>
            <a:pPr algn="just">
              <a:lnSpc>
                <a:spcPts val="4560"/>
              </a:lnSpc>
            </a:pPr>
            <a:r>
              <a:rPr lang="en-US" sz="2400">
                <a:solidFill>
                  <a:srgbClr val="000000"/>
                </a:solidFill>
                <a:latin typeface="Lato"/>
              </a:rPr>
              <a:t>Syriatel's data analysis showed Random Forest Classifier excels, offering superior accuracy for classification tasks. </a:t>
            </a:r>
          </a:p>
          <a:p>
            <a:pPr algn="just">
              <a:lnSpc>
                <a:spcPts val="4560"/>
              </a:lnSpc>
            </a:pPr>
          </a:p>
          <a:p>
            <a:pPr algn="just">
              <a:lnSpc>
                <a:spcPts val="4560"/>
              </a:lnSpc>
            </a:pPr>
            <a:r>
              <a:rPr lang="en-US" sz="2400">
                <a:solidFill>
                  <a:srgbClr val="000000"/>
                </a:solidFill>
                <a:latin typeface="Lato"/>
              </a:rPr>
              <a:t>Think of it as a reliable team providing insights for confident business decisions, like predicting customer churn.</a:t>
            </a:r>
          </a:p>
          <a:p>
            <a:pPr algn="just">
              <a:lnSpc>
                <a:spcPts val="4560"/>
              </a:lnSpc>
            </a:pPr>
          </a:p>
          <a:p>
            <a:pPr algn="just">
              <a:lnSpc>
                <a:spcPts val="4560"/>
              </a:lnSpc>
            </a:pPr>
          </a:p>
          <a:p>
            <a:pPr algn="just">
              <a:lnSpc>
                <a:spcPts val="4560"/>
              </a:lnSpc>
            </a:pPr>
          </a:p>
          <a:p>
            <a:pPr algn="just">
              <a:lnSpc>
                <a:spcPts val="456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DAF8oS0aYgk</dc:identifier>
  <dcterms:modified xsi:type="dcterms:W3CDTF">2011-08-01T06:04:30Z</dcterms:modified>
  <cp:revision>1</cp:revision>
  <dc:title>Green Simple Farmer Presentation Template</dc:title>
</cp:coreProperties>
</file>

<file path=docProps/thumbnail.jpeg>
</file>